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4"/>
    <p:sldId id="257" r:id="rId45"/>
    <p:sldId id="258" r:id="rId46"/>
    <p:sldId id="259" r:id="rId47"/>
    <p:sldId id="260" r:id="rId48"/>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IBM Plex Sans" charset="1" panose="020B0503050203000203"/>
      <p:regular r:id="rId10"/>
    </p:embeddedFont>
    <p:embeddedFont>
      <p:font typeface="IBM Plex Sans Bold" charset="1" panose="020B0803050203000203"/>
      <p:regular r:id="rId11"/>
    </p:embeddedFont>
    <p:embeddedFont>
      <p:font typeface="IBM Plex Sans Italics" charset="1" panose="020B0503050203000203"/>
      <p:regular r:id="rId12"/>
    </p:embeddedFont>
    <p:embeddedFont>
      <p:font typeface="IBM Plex Sans Bold Italics" charset="1" panose="020B0803050203000203"/>
      <p:regular r:id="rId13"/>
    </p:embeddedFont>
    <p:embeddedFont>
      <p:font typeface="IBM Plex Sans Thin" charset="1" panose="020B0203050203000203"/>
      <p:regular r:id="rId14"/>
    </p:embeddedFont>
    <p:embeddedFont>
      <p:font typeface="IBM Plex Sans Thin Italics" charset="1" panose="020B0203050203000203"/>
      <p:regular r:id="rId15"/>
    </p:embeddedFont>
    <p:embeddedFont>
      <p:font typeface="IBM Plex Sans Medium" charset="1" panose="020B0603050203000203"/>
      <p:regular r:id="rId16"/>
    </p:embeddedFont>
    <p:embeddedFont>
      <p:font typeface="IBM Plex Sans Medium Italics" charset="1" panose="020B0603050203000203"/>
      <p:regular r:id="rId17"/>
    </p:embeddedFont>
    <p:embeddedFont>
      <p:font typeface="Be Vietnam" charset="1" panose="00000500000000000000"/>
      <p:regular r:id="rId18"/>
    </p:embeddedFont>
    <p:embeddedFont>
      <p:font typeface="Be Vietnam Italics" charset="1" panose="00000500000000000000"/>
      <p:regular r:id="rId19"/>
    </p:embeddedFont>
    <p:embeddedFont>
      <p:font typeface="Be Vietnam Thin" charset="1" panose="00000200000000000000"/>
      <p:regular r:id="rId20"/>
    </p:embeddedFont>
    <p:embeddedFont>
      <p:font typeface="Be Vietnam Thin Italics" charset="1" panose="00000300000000000000"/>
      <p:regular r:id="rId21"/>
    </p:embeddedFont>
    <p:embeddedFont>
      <p:font typeface="Be Vietnam Medium" charset="1" panose="00000600000000000000"/>
      <p:regular r:id="rId22"/>
    </p:embeddedFont>
    <p:embeddedFont>
      <p:font typeface="Be Vietnam Medium Italics" charset="1" panose="00000600000000000000"/>
      <p:regular r:id="rId23"/>
    </p:embeddedFont>
    <p:embeddedFont>
      <p:font typeface="Be Vietnam Ultra-Bold" charset="1" panose="00000900000000000000"/>
      <p:regular r:id="rId24"/>
    </p:embeddedFont>
    <p:embeddedFont>
      <p:font typeface="Be Vietnam Ultra-Bold Italics" charset="1" panose="00000900000000000000"/>
      <p:regular r:id="rId25"/>
    </p:embeddedFont>
    <p:embeddedFont>
      <p:font typeface="Montserrat" charset="1" panose="00000500000000000000"/>
      <p:regular r:id="rId26"/>
    </p:embeddedFont>
    <p:embeddedFont>
      <p:font typeface="Montserrat Bold" charset="1" panose="00000800000000000000"/>
      <p:regular r:id="rId27"/>
    </p:embeddedFont>
    <p:embeddedFont>
      <p:font typeface="Montserrat Italics" charset="1" panose="00000500000000000000"/>
      <p:regular r:id="rId28"/>
    </p:embeddedFont>
    <p:embeddedFont>
      <p:font typeface="Montserrat Bold Italics" charset="1" panose="00000800000000000000"/>
      <p:regular r:id="rId29"/>
    </p:embeddedFont>
    <p:embeddedFont>
      <p:font typeface="Montserrat Thin" charset="1" panose="00000300000000000000"/>
      <p:regular r:id="rId30"/>
    </p:embeddedFont>
    <p:embeddedFont>
      <p:font typeface="Montserrat Thin Italics" charset="1" panose="00000300000000000000"/>
      <p:regular r:id="rId31"/>
    </p:embeddedFont>
    <p:embeddedFont>
      <p:font typeface="Montserrat Extra-Light" charset="1" panose="00000300000000000000"/>
      <p:regular r:id="rId32"/>
    </p:embeddedFont>
    <p:embeddedFont>
      <p:font typeface="Montserrat Extra-Light Italics" charset="1" panose="00000300000000000000"/>
      <p:regular r:id="rId33"/>
    </p:embeddedFont>
    <p:embeddedFont>
      <p:font typeface="Montserrat Light" charset="1" panose="00000400000000000000"/>
      <p:regular r:id="rId34"/>
    </p:embeddedFont>
    <p:embeddedFont>
      <p:font typeface="Montserrat Light Italics" charset="1" panose="00000400000000000000"/>
      <p:regular r:id="rId35"/>
    </p:embeddedFont>
    <p:embeddedFont>
      <p:font typeface="Montserrat Medium" charset="1" panose="00000600000000000000"/>
      <p:regular r:id="rId36"/>
    </p:embeddedFont>
    <p:embeddedFont>
      <p:font typeface="Montserrat Medium Italics" charset="1" panose="00000600000000000000"/>
      <p:regular r:id="rId37"/>
    </p:embeddedFont>
    <p:embeddedFont>
      <p:font typeface="Montserrat Semi-Bold" charset="1" panose="00000700000000000000"/>
      <p:regular r:id="rId38"/>
    </p:embeddedFont>
    <p:embeddedFont>
      <p:font typeface="Montserrat Semi-Bold Italics" charset="1" panose="00000700000000000000"/>
      <p:regular r:id="rId39"/>
    </p:embeddedFont>
    <p:embeddedFont>
      <p:font typeface="Montserrat Ultra-Bold" charset="1" panose="00000900000000000000"/>
      <p:regular r:id="rId40"/>
    </p:embeddedFont>
    <p:embeddedFont>
      <p:font typeface="Montserrat Ultra-Bold Italics" charset="1" panose="00000900000000000000"/>
      <p:regular r:id="rId41"/>
    </p:embeddedFont>
    <p:embeddedFont>
      <p:font typeface="Montserrat Heavy" charset="1" panose="00000A00000000000000"/>
      <p:regular r:id="rId42"/>
    </p:embeddedFont>
    <p:embeddedFont>
      <p:font typeface="Montserrat Heavy Italics" charset="1" panose="00000A00000000000000"/>
      <p:regular r:id="rId4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slides/slide1.xml" Type="http://schemas.openxmlformats.org/officeDocument/2006/relationships/slide"/><Relationship Id="rId45" Target="slides/slide2.xml" Type="http://schemas.openxmlformats.org/officeDocument/2006/relationships/slide"/><Relationship Id="rId46" Target="slides/slide3.xml" Type="http://schemas.openxmlformats.org/officeDocument/2006/relationships/slide"/><Relationship Id="rId47" Target="slides/slide4.xml" Type="http://schemas.openxmlformats.org/officeDocument/2006/relationships/slide"/><Relationship Id="rId48" Target="slides/slide5.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12.png>
</file>

<file path=ppt/media/image13.svg>
</file>

<file path=ppt/media/image2.png>
</file>

<file path=ppt/media/image3.svg>
</file>

<file path=ppt/media/image4.png>
</file>

<file path=ppt/media/image5.svg>
</file>

<file path=ppt/media/image6.png>
</file>

<file path=ppt/media/image7.sv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 Id="rId3" Target="../media/image5.svg" Type="http://schemas.openxmlformats.org/officeDocument/2006/relationships/image"/><Relationship Id="rId4" Target="https://towardsdatascience.com/voice-classification-using-deep-learning-with-python-6eddb9580381" TargetMode="External" Type="http://schemas.openxmlformats.org/officeDocument/2006/relationships/hyperlink"/><Relationship Id="rId5" Target="https://towardsdatascience.com/audio-deep-learning-made-simple-sound-classification-step-by-step-cebc936bbe5" TargetMode="External" Type="http://schemas.openxmlformats.org/officeDocument/2006/relationships/hyperlink"/></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 Id="rId4" Target="../media/image8.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 Id="rId5" Target="../media/image9.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https://www.adafruit.com/product/1770" TargetMode="External" Type="http://schemas.openxmlformats.org/officeDocument/2006/relationships/hyperlink"/><Relationship Id="rId7" Target="https://www.amazon.com/gp/product/B01MQ2AA0X" TargetMode="External" Type="http://schemas.openxmlformats.org/officeDocument/2006/relationships/hyperlink"/><Relationship Id="rId8" Target="../media/image12.png" Type="http://schemas.openxmlformats.org/officeDocument/2006/relationships/image"/><Relationship Id="rId9" Target="../media/image1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2700000">
            <a:off x="4226452" y="2785792"/>
            <a:ext cx="16909587" cy="6118196"/>
          </a:xfrm>
          <a:custGeom>
            <a:avLst/>
            <a:gdLst/>
            <a:ahLst/>
            <a:cxnLst/>
            <a:rect r="r" b="b" t="t" l="l"/>
            <a:pathLst>
              <a:path h="6118196" w="16909587">
                <a:moveTo>
                  <a:pt x="0" y="0"/>
                </a:moveTo>
                <a:lnTo>
                  <a:pt x="16909587" y="0"/>
                </a:lnTo>
                <a:lnTo>
                  <a:pt x="16909587" y="6118196"/>
                </a:lnTo>
                <a:lnTo>
                  <a:pt x="0" y="6118196"/>
                </a:lnTo>
                <a:lnTo>
                  <a:pt x="0" y="0"/>
                </a:lnTo>
                <a:close/>
              </a:path>
            </a:pathLst>
          </a:custGeom>
          <a:blipFill>
            <a:blip r:embed="rId3">
              <a:alphaModFix amt="60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810359" y="4396404"/>
            <a:ext cx="11078006" cy="3077946"/>
          </a:xfrm>
          <a:prstGeom prst="rect">
            <a:avLst/>
          </a:prstGeom>
        </p:spPr>
        <p:txBody>
          <a:bodyPr anchor="t" rtlCol="false" tIns="0" lIns="0" bIns="0" rIns="0">
            <a:spAutoFit/>
          </a:bodyPr>
          <a:lstStyle/>
          <a:p>
            <a:pPr>
              <a:lnSpc>
                <a:spcPts val="11880"/>
              </a:lnSpc>
            </a:pPr>
            <a:r>
              <a:rPr lang="en-US" sz="11534">
                <a:solidFill>
                  <a:srgbClr val="F8F8F8"/>
                </a:solidFill>
                <a:latin typeface="Be Vietnam"/>
              </a:rPr>
              <a:t>VocalVision</a:t>
            </a:r>
          </a:p>
          <a:p>
            <a:pPr>
              <a:lnSpc>
                <a:spcPts val="11880"/>
              </a:lnSpc>
            </a:pPr>
            <a:r>
              <a:rPr lang="en-US" sz="11534">
                <a:solidFill>
                  <a:srgbClr val="F8F8F8"/>
                </a:solidFill>
                <a:latin typeface="Be Vietnam"/>
              </a:rPr>
              <a:t>Proposal</a:t>
            </a:r>
          </a:p>
        </p:txBody>
      </p:sp>
      <p:grpSp>
        <p:nvGrpSpPr>
          <p:cNvPr name="Group 5" id="5"/>
          <p:cNvGrpSpPr/>
          <p:nvPr/>
        </p:nvGrpSpPr>
        <p:grpSpPr>
          <a:xfrm rot="0">
            <a:off x="13978708" y="8457334"/>
            <a:ext cx="3562353" cy="781916"/>
            <a:chOff x="0" y="0"/>
            <a:chExt cx="4749804" cy="1042555"/>
          </a:xfrm>
        </p:grpSpPr>
        <p:sp>
          <p:nvSpPr>
            <p:cNvPr name="TextBox 6" id="6"/>
            <p:cNvSpPr txBox="true"/>
            <p:nvPr/>
          </p:nvSpPr>
          <p:spPr>
            <a:xfrm rot="0">
              <a:off x="0" y="-19050"/>
              <a:ext cx="4749804" cy="464220"/>
            </a:xfrm>
            <a:prstGeom prst="rect">
              <a:avLst/>
            </a:prstGeom>
          </p:spPr>
          <p:txBody>
            <a:bodyPr anchor="t" rtlCol="false" tIns="0" lIns="0" bIns="0" rIns="0">
              <a:spAutoFit/>
            </a:bodyPr>
            <a:lstStyle/>
            <a:p>
              <a:pPr algn="r" marL="0" indent="0" lvl="0">
                <a:lnSpc>
                  <a:spcPts val="2859"/>
                </a:lnSpc>
                <a:spcBef>
                  <a:spcPct val="0"/>
                </a:spcBef>
              </a:pPr>
              <a:r>
                <a:rPr lang="en-US" sz="2199" spc="191" u="none">
                  <a:solidFill>
                    <a:srgbClr val="F8F8F8"/>
                  </a:solidFill>
                  <a:latin typeface="Be Vietnam Ultra-Bold"/>
                </a:rPr>
                <a:t>PRESENTED BY</a:t>
              </a:r>
            </a:p>
          </p:txBody>
        </p:sp>
        <p:sp>
          <p:nvSpPr>
            <p:cNvPr name="TextBox 7" id="7"/>
            <p:cNvSpPr txBox="true"/>
            <p:nvPr/>
          </p:nvSpPr>
          <p:spPr>
            <a:xfrm rot="0">
              <a:off x="0" y="517410"/>
              <a:ext cx="4749804" cy="525145"/>
            </a:xfrm>
            <a:prstGeom prst="rect">
              <a:avLst/>
            </a:prstGeom>
          </p:spPr>
          <p:txBody>
            <a:bodyPr anchor="t" rtlCol="false" tIns="0" lIns="0" bIns="0" rIns="0">
              <a:spAutoFit/>
            </a:bodyPr>
            <a:lstStyle/>
            <a:p>
              <a:pPr algn="r">
                <a:lnSpc>
                  <a:spcPts val="3359"/>
                </a:lnSpc>
              </a:pPr>
              <a:r>
                <a:rPr lang="en-US" sz="2400">
                  <a:solidFill>
                    <a:srgbClr val="F8F8F8"/>
                  </a:solidFill>
                  <a:latin typeface="IBM Plex Sans"/>
                </a:rPr>
                <a:t>Parnika Mandewalkar</a:t>
              </a:r>
            </a:p>
          </p:txBody>
        </p:sp>
      </p:grpSp>
      <p:sp>
        <p:nvSpPr>
          <p:cNvPr name="TextBox 8" id="8"/>
          <p:cNvSpPr txBox="true"/>
          <p:nvPr/>
        </p:nvSpPr>
        <p:spPr>
          <a:xfrm rot="0">
            <a:off x="810359" y="8677910"/>
            <a:ext cx="8380533" cy="580390"/>
          </a:xfrm>
          <a:prstGeom prst="rect">
            <a:avLst/>
          </a:prstGeom>
        </p:spPr>
        <p:txBody>
          <a:bodyPr anchor="t" rtlCol="false" tIns="0" lIns="0" bIns="0" rIns="0">
            <a:spAutoFit/>
          </a:bodyPr>
          <a:lstStyle/>
          <a:p>
            <a:pPr>
              <a:lnSpc>
                <a:spcPts val="4759"/>
              </a:lnSpc>
            </a:pPr>
            <a:r>
              <a:rPr lang="en-US" sz="3399">
                <a:solidFill>
                  <a:srgbClr val="F8F8F8"/>
                </a:solidFill>
                <a:latin typeface="IBM Plex Sans"/>
              </a:rPr>
              <a:t>Speaker Identification and Transcription</a:t>
            </a:r>
          </a:p>
        </p:txBody>
      </p:sp>
      <p:sp>
        <p:nvSpPr>
          <p:cNvPr name="TextBox 9" id="9"/>
          <p:cNvSpPr txBox="true"/>
          <p:nvPr/>
        </p:nvSpPr>
        <p:spPr>
          <a:xfrm rot="0">
            <a:off x="810359" y="2227706"/>
            <a:ext cx="8115300" cy="1151538"/>
          </a:xfrm>
          <a:prstGeom prst="rect">
            <a:avLst/>
          </a:prstGeom>
        </p:spPr>
        <p:txBody>
          <a:bodyPr anchor="t" rtlCol="false" tIns="0" lIns="0" bIns="0" rIns="0">
            <a:spAutoFit/>
          </a:bodyPr>
          <a:lstStyle/>
          <a:p>
            <a:pPr>
              <a:lnSpc>
                <a:spcPts val="8702"/>
              </a:lnSpc>
            </a:pPr>
            <a:r>
              <a:rPr lang="en-US" sz="8449">
                <a:solidFill>
                  <a:srgbClr val="F8F8F8"/>
                </a:solidFill>
                <a:latin typeface="Be Vietnam"/>
              </a:rPr>
              <a:t>ENGI 301</a:t>
            </a:r>
          </a:p>
        </p:txBody>
      </p:sp>
      <p:grpSp>
        <p:nvGrpSpPr>
          <p:cNvPr name="Group 10" id="10"/>
          <p:cNvGrpSpPr/>
          <p:nvPr/>
        </p:nvGrpSpPr>
        <p:grpSpPr>
          <a:xfrm rot="0">
            <a:off x="13978708" y="7257286"/>
            <a:ext cx="3562353" cy="782048"/>
            <a:chOff x="0" y="0"/>
            <a:chExt cx="4749804" cy="1042731"/>
          </a:xfrm>
        </p:grpSpPr>
        <p:sp>
          <p:nvSpPr>
            <p:cNvPr name="TextBox 11" id="11"/>
            <p:cNvSpPr txBox="true"/>
            <p:nvPr/>
          </p:nvSpPr>
          <p:spPr>
            <a:xfrm rot="0">
              <a:off x="0" y="-19050"/>
              <a:ext cx="4749804" cy="464397"/>
            </a:xfrm>
            <a:prstGeom prst="rect">
              <a:avLst/>
            </a:prstGeom>
          </p:spPr>
          <p:txBody>
            <a:bodyPr anchor="t" rtlCol="false" tIns="0" lIns="0" bIns="0" rIns="0">
              <a:spAutoFit/>
            </a:bodyPr>
            <a:lstStyle/>
            <a:p>
              <a:pPr algn="r" marL="0" indent="0" lvl="0">
                <a:lnSpc>
                  <a:spcPts val="2859"/>
                </a:lnSpc>
                <a:spcBef>
                  <a:spcPct val="0"/>
                </a:spcBef>
              </a:pPr>
            </a:p>
          </p:txBody>
        </p:sp>
        <p:sp>
          <p:nvSpPr>
            <p:cNvPr name="TextBox 12" id="12"/>
            <p:cNvSpPr txBox="true"/>
            <p:nvPr/>
          </p:nvSpPr>
          <p:spPr>
            <a:xfrm rot="0">
              <a:off x="0" y="517586"/>
              <a:ext cx="4749804" cy="525145"/>
            </a:xfrm>
            <a:prstGeom prst="rect">
              <a:avLst/>
            </a:prstGeom>
          </p:spPr>
          <p:txBody>
            <a:bodyPr anchor="t" rtlCol="false" tIns="0" lIns="0" bIns="0" rIns="0">
              <a:spAutoFit/>
            </a:bodyPr>
            <a:lstStyle/>
            <a:p>
              <a:pPr algn="r">
                <a:lnSpc>
                  <a:spcPts val="3359"/>
                </a:lnSpc>
              </a:pPr>
              <a:r>
                <a:rPr lang="en-US" sz="2400">
                  <a:solidFill>
                    <a:srgbClr val="F8F8F8"/>
                  </a:solidFill>
                  <a:latin typeface="IBM Plex Sans"/>
                </a:rPr>
                <a:t>Sept. 26, 2023</a:t>
              </a:r>
            </a:p>
          </p:txBody>
        </p:sp>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sp>
        <p:nvSpPr>
          <p:cNvPr name="TextBox 2" id="2"/>
          <p:cNvSpPr txBox="true"/>
          <p:nvPr/>
        </p:nvSpPr>
        <p:spPr>
          <a:xfrm rot="0">
            <a:off x="505047" y="640749"/>
            <a:ext cx="6137715" cy="2143125"/>
          </a:xfrm>
          <a:prstGeom prst="rect">
            <a:avLst/>
          </a:prstGeom>
        </p:spPr>
        <p:txBody>
          <a:bodyPr anchor="t" rtlCol="false" tIns="0" lIns="0" bIns="0" rIns="0">
            <a:spAutoFit/>
          </a:bodyPr>
          <a:lstStyle/>
          <a:p>
            <a:pPr>
              <a:lnSpc>
                <a:spcPts val="8400"/>
              </a:lnSpc>
            </a:pPr>
            <a:r>
              <a:rPr lang="en-US" sz="7000">
                <a:solidFill>
                  <a:srgbClr val="01003B"/>
                </a:solidFill>
                <a:latin typeface="Be Vietnam Ultra-Bold"/>
              </a:rPr>
              <a:t>Background</a:t>
            </a:r>
          </a:p>
          <a:p>
            <a:pPr>
              <a:lnSpc>
                <a:spcPts val="8400"/>
              </a:lnSpc>
            </a:pPr>
            <a:r>
              <a:rPr lang="en-US" sz="7000">
                <a:solidFill>
                  <a:srgbClr val="01003B"/>
                </a:solidFill>
                <a:latin typeface="Be Vietnam Ultra-Bold"/>
              </a:rPr>
              <a:t>Information</a:t>
            </a:r>
          </a:p>
        </p:txBody>
      </p:sp>
      <p:sp>
        <p:nvSpPr>
          <p:cNvPr name="Freeform 3" id="3"/>
          <p:cNvSpPr/>
          <p:nvPr/>
        </p:nvSpPr>
        <p:spPr>
          <a:xfrm flipH="false" flipV="false" rot="-7876615">
            <a:off x="-2461912" y="7552870"/>
            <a:ext cx="9427000" cy="3410860"/>
          </a:xfrm>
          <a:custGeom>
            <a:avLst/>
            <a:gdLst/>
            <a:ahLst/>
            <a:cxnLst/>
            <a:rect r="r" b="b" t="t" l="l"/>
            <a:pathLst>
              <a:path h="3410860" w="9427000">
                <a:moveTo>
                  <a:pt x="0" y="0"/>
                </a:moveTo>
                <a:lnTo>
                  <a:pt x="9427000" y="0"/>
                </a:lnTo>
                <a:lnTo>
                  <a:pt x="9427000" y="3410860"/>
                </a:lnTo>
                <a:lnTo>
                  <a:pt x="0" y="341086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505047" y="3298224"/>
            <a:ext cx="5288310" cy="619125"/>
          </a:xfrm>
          <a:prstGeom prst="rect">
            <a:avLst/>
          </a:prstGeom>
        </p:spPr>
        <p:txBody>
          <a:bodyPr anchor="t" rtlCol="false" tIns="0" lIns="0" bIns="0" rIns="0">
            <a:spAutoFit/>
          </a:bodyPr>
          <a:lstStyle/>
          <a:p>
            <a:pPr algn="ctr">
              <a:lnSpc>
                <a:spcPts val="4800"/>
              </a:lnSpc>
              <a:spcBef>
                <a:spcPct val="0"/>
              </a:spcBef>
            </a:pPr>
            <a:r>
              <a:rPr lang="en-US" sz="4000">
                <a:solidFill>
                  <a:srgbClr val="01003B"/>
                </a:solidFill>
                <a:latin typeface="Be Vietnam Ultra-Bold"/>
              </a:rPr>
              <a:t>What is Vocal Vision?</a:t>
            </a:r>
          </a:p>
        </p:txBody>
      </p:sp>
      <p:sp>
        <p:nvSpPr>
          <p:cNvPr name="TextBox 5" id="5"/>
          <p:cNvSpPr txBox="true"/>
          <p:nvPr/>
        </p:nvSpPr>
        <p:spPr>
          <a:xfrm rot="0">
            <a:off x="2251588" y="4393599"/>
            <a:ext cx="4391173" cy="3489325"/>
          </a:xfrm>
          <a:prstGeom prst="rect">
            <a:avLst/>
          </a:prstGeom>
        </p:spPr>
        <p:txBody>
          <a:bodyPr anchor="t" rtlCol="false" tIns="0" lIns="0" bIns="0" rIns="0">
            <a:spAutoFit/>
          </a:bodyPr>
          <a:lstStyle/>
          <a:p>
            <a:pPr>
              <a:lnSpc>
                <a:spcPts val="3499"/>
              </a:lnSpc>
            </a:pPr>
            <a:r>
              <a:rPr lang="en-US" sz="2499">
                <a:solidFill>
                  <a:srgbClr val="01003B"/>
                </a:solidFill>
                <a:latin typeface="IBM Plex Sans"/>
              </a:rPr>
              <a:t>VocalVision is a </a:t>
            </a:r>
            <a:r>
              <a:rPr lang="en-US" sz="2499">
                <a:solidFill>
                  <a:srgbClr val="01003B"/>
                </a:solidFill>
                <a:latin typeface="IBM Plex Sans Bold"/>
              </a:rPr>
              <a:t>real-time speech interpreter</a:t>
            </a:r>
            <a:r>
              <a:rPr lang="en-US" sz="2499">
                <a:solidFill>
                  <a:srgbClr val="01003B"/>
                </a:solidFill>
                <a:latin typeface="IBM Plex Sans"/>
              </a:rPr>
              <a:t> that can listen into meetings or hard-to-follow conversations using one mic and </a:t>
            </a:r>
            <a:r>
              <a:rPr lang="en-US" sz="2499">
                <a:solidFill>
                  <a:srgbClr val="01003B"/>
                </a:solidFill>
                <a:latin typeface="IBM Plex Sans Bold"/>
              </a:rPr>
              <a:t>recognize who is speaking as well as transcribe </a:t>
            </a:r>
            <a:r>
              <a:rPr lang="en-US" sz="2499">
                <a:solidFill>
                  <a:srgbClr val="01003B"/>
                </a:solidFill>
                <a:latin typeface="IBM Plex Sans"/>
              </a:rPr>
              <a:t>what they are saying onto a display.</a:t>
            </a:r>
          </a:p>
        </p:txBody>
      </p:sp>
      <p:sp>
        <p:nvSpPr>
          <p:cNvPr name="TextBox 6" id="6"/>
          <p:cNvSpPr txBox="true"/>
          <p:nvPr/>
        </p:nvSpPr>
        <p:spPr>
          <a:xfrm rot="0">
            <a:off x="7458308" y="354999"/>
            <a:ext cx="3066802" cy="619125"/>
          </a:xfrm>
          <a:prstGeom prst="rect">
            <a:avLst/>
          </a:prstGeom>
        </p:spPr>
        <p:txBody>
          <a:bodyPr anchor="t" rtlCol="false" tIns="0" lIns="0" bIns="0" rIns="0">
            <a:spAutoFit/>
          </a:bodyPr>
          <a:lstStyle/>
          <a:p>
            <a:pPr algn="ctr">
              <a:lnSpc>
                <a:spcPts val="4800"/>
              </a:lnSpc>
              <a:spcBef>
                <a:spcPct val="0"/>
              </a:spcBef>
            </a:pPr>
            <a:r>
              <a:rPr lang="en-US" sz="4000">
                <a:solidFill>
                  <a:srgbClr val="01003B"/>
                </a:solidFill>
                <a:latin typeface="Be Vietnam Ultra-Bold"/>
              </a:rPr>
              <a:t>Implications</a:t>
            </a:r>
          </a:p>
        </p:txBody>
      </p:sp>
      <p:sp>
        <p:nvSpPr>
          <p:cNvPr name="TextBox 7" id="7"/>
          <p:cNvSpPr txBox="true"/>
          <p:nvPr/>
        </p:nvSpPr>
        <p:spPr>
          <a:xfrm rot="0">
            <a:off x="7424341" y="1145574"/>
            <a:ext cx="10644554" cy="2174875"/>
          </a:xfrm>
          <a:prstGeom prst="rect">
            <a:avLst/>
          </a:prstGeom>
        </p:spPr>
        <p:txBody>
          <a:bodyPr anchor="t" rtlCol="false" tIns="0" lIns="0" bIns="0" rIns="0">
            <a:spAutoFit/>
          </a:bodyPr>
          <a:lstStyle/>
          <a:p>
            <a:pPr>
              <a:lnSpc>
                <a:spcPts val="3499"/>
              </a:lnSpc>
            </a:pPr>
            <a:r>
              <a:rPr lang="en-US" sz="2499">
                <a:solidFill>
                  <a:srgbClr val="01003B"/>
                </a:solidFill>
                <a:latin typeface="IBM Plex Sans"/>
              </a:rPr>
              <a:t>This device can have a majority of applications, the intended one being aiding deaf people in the interpretation of large-scale in-person meetings. Generally, it is immensely difficult to follow who is speaking and what they are saying when there are so many people participating in a conversation, so visualizing this onto a display can be of immense help.</a:t>
            </a:r>
          </a:p>
        </p:txBody>
      </p:sp>
      <p:sp>
        <p:nvSpPr>
          <p:cNvPr name="TextBox 8" id="8"/>
          <p:cNvSpPr txBox="true"/>
          <p:nvPr/>
        </p:nvSpPr>
        <p:spPr>
          <a:xfrm rot="0">
            <a:off x="7395766" y="3669432"/>
            <a:ext cx="6197104" cy="619125"/>
          </a:xfrm>
          <a:prstGeom prst="rect">
            <a:avLst/>
          </a:prstGeom>
        </p:spPr>
        <p:txBody>
          <a:bodyPr anchor="t" rtlCol="false" tIns="0" lIns="0" bIns="0" rIns="0">
            <a:spAutoFit/>
          </a:bodyPr>
          <a:lstStyle/>
          <a:p>
            <a:pPr algn="ctr">
              <a:lnSpc>
                <a:spcPts val="4800"/>
              </a:lnSpc>
              <a:spcBef>
                <a:spcPct val="0"/>
              </a:spcBef>
            </a:pPr>
            <a:r>
              <a:rPr lang="en-US" sz="4000">
                <a:solidFill>
                  <a:srgbClr val="01003B"/>
                </a:solidFill>
                <a:latin typeface="Be Vietnam Ultra-Bold"/>
              </a:rPr>
              <a:t>What would this involve?</a:t>
            </a:r>
          </a:p>
        </p:txBody>
      </p:sp>
      <p:sp>
        <p:nvSpPr>
          <p:cNvPr name="TextBox 9" id="9"/>
          <p:cNvSpPr txBox="true"/>
          <p:nvPr/>
        </p:nvSpPr>
        <p:spPr>
          <a:xfrm rot="0">
            <a:off x="7424341" y="4381233"/>
            <a:ext cx="10644554" cy="2174875"/>
          </a:xfrm>
          <a:prstGeom prst="rect">
            <a:avLst/>
          </a:prstGeom>
        </p:spPr>
        <p:txBody>
          <a:bodyPr anchor="t" rtlCol="false" tIns="0" lIns="0" bIns="0" rIns="0">
            <a:spAutoFit/>
          </a:bodyPr>
          <a:lstStyle/>
          <a:p>
            <a:pPr>
              <a:lnSpc>
                <a:spcPts val="3499"/>
              </a:lnSpc>
            </a:pPr>
            <a:r>
              <a:rPr lang="en-US" sz="2499">
                <a:solidFill>
                  <a:srgbClr val="01003B"/>
                </a:solidFill>
                <a:latin typeface="IBM Plex Sans"/>
              </a:rPr>
              <a:t>Lots of machine learning and data analysis. A mic would be connected to the PocketBeagle to obtain real time data and it would output onto an LCD display. The python libraries used would be tensorflow, keras, librosa, etc. Vocal Classification exists, and so does transcription, but not together just yet!</a:t>
            </a:r>
          </a:p>
        </p:txBody>
      </p:sp>
      <p:sp>
        <p:nvSpPr>
          <p:cNvPr name="TextBox 10" id="10"/>
          <p:cNvSpPr txBox="true"/>
          <p:nvPr/>
        </p:nvSpPr>
        <p:spPr>
          <a:xfrm rot="0">
            <a:off x="7458308" y="6866990"/>
            <a:ext cx="2723406" cy="619125"/>
          </a:xfrm>
          <a:prstGeom prst="rect">
            <a:avLst/>
          </a:prstGeom>
        </p:spPr>
        <p:txBody>
          <a:bodyPr anchor="t" rtlCol="false" tIns="0" lIns="0" bIns="0" rIns="0">
            <a:spAutoFit/>
          </a:bodyPr>
          <a:lstStyle/>
          <a:p>
            <a:pPr algn="ctr">
              <a:lnSpc>
                <a:spcPts val="4800"/>
              </a:lnSpc>
              <a:spcBef>
                <a:spcPct val="0"/>
              </a:spcBef>
            </a:pPr>
            <a:r>
              <a:rPr lang="en-US" sz="4000">
                <a:solidFill>
                  <a:srgbClr val="01003B"/>
                </a:solidFill>
                <a:latin typeface="Be Vietnam Ultra-Bold"/>
              </a:rPr>
              <a:t>References</a:t>
            </a:r>
          </a:p>
        </p:txBody>
      </p:sp>
      <p:sp>
        <p:nvSpPr>
          <p:cNvPr name="TextBox 11" id="11"/>
          <p:cNvSpPr txBox="true"/>
          <p:nvPr/>
        </p:nvSpPr>
        <p:spPr>
          <a:xfrm rot="0">
            <a:off x="7458308" y="7658635"/>
            <a:ext cx="10644554" cy="2174875"/>
          </a:xfrm>
          <a:prstGeom prst="rect">
            <a:avLst/>
          </a:prstGeom>
        </p:spPr>
        <p:txBody>
          <a:bodyPr anchor="t" rtlCol="false" tIns="0" lIns="0" bIns="0" rIns="0">
            <a:spAutoFit/>
          </a:bodyPr>
          <a:lstStyle/>
          <a:p>
            <a:pPr>
              <a:lnSpc>
                <a:spcPts val="3499"/>
              </a:lnSpc>
            </a:pPr>
            <a:r>
              <a:rPr lang="en-US" sz="2499" u="sng">
                <a:solidFill>
                  <a:srgbClr val="01003B"/>
                </a:solidFill>
                <a:latin typeface="IBM Plex Sans"/>
                <a:hlinkClick r:id="rId4" tooltip="https://towardsdatascience.com/voice-classification-using-deep-learning-with-python-6eddb9580381"/>
              </a:rPr>
              <a:t>https://towardsdatascience.com/voice-classification-using-deep-learning-with-python-6eddb9580381 </a:t>
            </a:r>
          </a:p>
          <a:p>
            <a:pPr>
              <a:lnSpc>
                <a:spcPts val="3499"/>
              </a:lnSpc>
            </a:pPr>
            <a:r>
              <a:rPr lang="en-US" sz="2499" u="sng">
                <a:solidFill>
                  <a:srgbClr val="01003B"/>
                </a:solidFill>
                <a:latin typeface="IBM Plex Sans"/>
                <a:hlinkClick r:id="rId5" tooltip="https://towardsdatascience.com/audio-deep-learning-made-simple-sound-classification-step-by-step-cebc936bbe5"/>
              </a:rPr>
              <a:t>https://towardsdatascience.com/audio-deep-learning-made-simple-sound-classification-step-by-step-cebc936bbe5</a:t>
            </a:r>
          </a:p>
          <a:p>
            <a:pPr>
              <a:lnSpc>
                <a:spcPts val="3499"/>
              </a:lnSpc>
            </a:pPr>
            <a:r>
              <a:rPr lang="en-US" sz="2499">
                <a:solidFill>
                  <a:srgbClr val="01003B"/>
                </a:solidFill>
                <a:latin typeface="IBM Plex Sans"/>
              </a:rPr>
              <a:t>PocketBeagle Alexa Project (For input audio analysis)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1003B"/>
        </a:solidFill>
      </p:bgPr>
    </p:bg>
    <p:spTree>
      <p:nvGrpSpPr>
        <p:cNvPr id="1" name=""/>
        <p:cNvGrpSpPr/>
        <p:nvPr/>
      </p:nvGrpSpPr>
      <p:grpSpPr>
        <a:xfrm>
          <a:off x="0" y="0"/>
          <a:ext cx="0" cy="0"/>
          <a:chOff x="0" y="0"/>
          <a:chExt cx="0" cy="0"/>
        </a:xfrm>
      </p:grpSpPr>
      <p:sp>
        <p:nvSpPr>
          <p:cNvPr name="Freeform 2" id="2"/>
          <p:cNvSpPr/>
          <p:nvPr/>
        </p:nvSpPr>
        <p:spPr>
          <a:xfrm flipH="false" flipV="false" rot="-8010284">
            <a:off x="11274917" y="-2976531"/>
            <a:ext cx="11342890" cy="9156806"/>
          </a:xfrm>
          <a:custGeom>
            <a:avLst/>
            <a:gdLst/>
            <a:ahLst/>
            <a:cxnLst/>
            <a:rect r="r" b="b" t="t" l="l"/>
            <a:pathLst>
              <a:path h="9156806" w="11342890">
                <a:moveTo>
                  <a:pt x="0" y="0"/>
                </a:moveTo>
                <a:lnTo>
                  <a:pt x="11342890" y="0"/>
                </a:lnTo>
                <a:lnTo>
                  <a:pt x="11342890" y="9156806"/>
                </a:lnTo>
                <a:lnTo>
                  <a:pt x="0" y="915680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079821" y="3067897"/>
            <a:ext cx="10128358" cy="6190403"/>
          </a:xfrm>
          <a:custGeom>
            <a:avLst/>
            <a:gdLst/>
            <a:ahLst/>
            <a:cxnLst/>
            <a:rect r="r" b="b" t="t" l="l"/>
            <a:pathLst>
              <a:path h="6190403" w="10128358">
                <a:moveTo>
                  <a:pt x="0" y="0"/>
                </a:moveTo>
                <a:lnTo>
                  <a:pt x="10128358" y="0"/>
                </a:lnTo>
                <a:lnTo>
                  <a:pt x="10128358" y="6190403"/>
                </a:lnTo>
                <a:lnTo>
                  <a:pt x="0" y="6190403"/>
                </a:lnTo>
                <a:lnTo>
                  <a:pt x="0" y="0"/>
                </a:lnTo>
                <a:close/>
              </a:path>
            </a:pathLst>
          </a:custGeom>
          <a:blipFill>
            <a:blip r:embed="rId4"/>
            <a:stretch>
              <a:fillRect l="0" t="0" r="0" b="0"/>
            </a:stretch>
          </a:blipFill>
        </p:spPr>
      </p:sp>
      <p:sp>
        <p:nvSpPr>
          <p:cNvPr name="TextBox 4" id="4"/>
          <p:cNvSpPr txBox="true"/>
          <p:nvPr/>
        </p:nvSpPr>
        <p:spPr>
          <a:xfrm rot="0">
            <a:off x="1028700" y="1592347"/>
            <a:ext cx="9649221" cy="1076325"/>
          </a:xfrm>
          <a:prstGeom prst="rect">
            <a:avLst/>
          </a:prstGeom>
        </p:spPr>
        <p:txBody>
          <a:bodyPr anchor="t" rtlCol="false" tIns="0" lIns="0" bIns="0" rIns="0">
            <a:spAutoFit/>
          </a:bodyPr>
          <a:lstStyle/>
          <a:p>
            <a:pPr>
              <a:lnSpc>
                <a:spcPts val="8400"/>
              </a:lnSpc>
            </a:pPr>
            <a:r>
              <a:rPr lang="en-US" sz="7000">
                <a:solidFill>
                  <a:srgbClr val="F8F8F8"/>
                </a:solidFill>
                <a:latin typeface="Be Vietnam Ultra-Bold"/>
              </a:rPr>
              <a:t>System Block Diagram</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59" r="0" b="-9259"/>
            </a:stretch>
          </a:blipFill>
        </p:spPr>
      </p:sp>
      <p:sp>
        <p:nvSpPr>
          <p:cNvPr name="Freeform 3" id="3"/>
          <p:cNvSpPr/>
          <p:nvPr/>
        </p:nvSpPr>
        <p:spPr>
          <a:xfrm flipH="false" flipV="false" rot="543904">
            <a:off x="-940728" y="8061713"/>
            <a:ext cx="10103966" cy="8156656"/>
          </a:xfrm>
          <a:custGeom>
            <a:avLst/>
            <a:gdLst/>
            <a:ahLst/>
            <a:cxnLst/>
            <a:rect r="r" b="b" t="t" l="l"/>
            <a:pathLst>
              <a:path h="8156656" w="10103966">
                <a:moveTo>
                  <a:pt x="0" y="0"/>
                </a:moveTo>
                <a:lnTo>
                  <a:pt x="10103966" y="0"/>
                </a:lnTo>
                <a:lnTo>
                  <a:pt x="10103966" y="8156656"/>
                </a:lnTo>
                <a:lnTo>
                  <a:pt x="0" y="815665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2159446">
            <a:off x="13111917" y="-3539846"/>
            <a:ext cx="7814506" cy="6308438"/>
          </a:xfrm>
          <a:custGeom>
            <a:avLst/>
            <a:gdLst/>
            <a:ahLst/>
            <a:cxnLst/>
            <a:rect r="r" b="b" t="t" l="l"/>
            <a:pathLst>
              <a:path h="6308438" w="7814506">
                <a:moveTo>
                  <a:pt x="0" y="0"/>
                </a:moveTo>
                <a:lnTo>
                  <a:pt x="7814506" y="0"/>
                </a:lnTo>
                <a:lnTo>
                  <a:pt x="7814506" y="6308437"/>
                </a:lnTo>
                <a:lnTo>
                  <a:pt x="0" y="630843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5" id="5"/>
          <p:cNvSpPr/>
          <p:nvPr/>
        </p:nvSpPr>
        <p:spPr>
          <a:xfrm flipH="false" flipV="false" rot="0">
            <a:off x="0" y="659821"/>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5"/>
            <a:stretch>
              <a:fillRect l="0" t="0" r="0" b="0"/>
            </a:stretch>
          </a:blipFill>
        </p:spPr>
      </p:sp>
      <p:sp>
        <p:nvSpPr>
          <p:cNvPr name="TextBox 6" id="6"/>
          <p:cNvSpPr txBox="true"/>
          <p:nvPr/>
        </p:nvSpPr>
        <p:spPr>
          <a:xfrm rot="0">
            <a:off x="1375211" y="1365686"/>
            <a:ext cx="9283706" cy="1076325"/>
          </a:xfrm>
          <a:prstGeom prst="rect">
            <a:avLst/>
          </a:prstGeom>
        </p:spPr>
        <p:txBody>
          <a:bodyPr anchor="t" rtlCol="false" tIns="0" lIns="0" bIns="0" rIns="0">
            <a:spAutoFit/>
          </a:bodyPr>
          <a:lstStyle/>
          <a:p>
            <a:pPr>
              <a:lnSpc>
                <a:spcPts val="8400"/>
              </a:lnSpc>
            </a:pPr>
            <a:r>
              <a:rPr lang="en-US" sz="7000">
                <a:solidFill>
                  <a:srgbClr val="F8F8F8"/>
                </a:solidFill>
                <a:latin typeface="Be Vietnam Ultra-Bold"/>
              </a:rPr>
              <a:t>Power Block Diagram</a:t>
            </a:r>
          </a:p>
        </p:txBody>
      </p:sp>
      <p:sp>
        <p:nvSpPr>
          <p:cNvPr name="TextBox 7" id="7"/>
          <p:cNvSpPr txBox="true"/>
          <p:nvPr/>
        </p:nvSpPr>
        <p:spPr>
          <a:xfrm rot="0">
            <a:off x="13405012" y="6038927"/>
            <a:ext cx="2485270" cy="292102"/>
          </a:xfrm>
          <a:prstGeom prst="rect">
            <a:avLst/>
          </a:prstGeom>
        </p:spPr>
        <p:txBody>
          <a:bodyPr anchor="t" rtlCol="false" tIns="0" lIns="0" bIns="0" rIns="0">
            <a:spAutoFit/>
          </a:bodyPr>
          <a:lstStyle/>
          <a:p>
            <a:pPr algn="ctr">
              <a:lnSpc>
                <a:spcPts val="2225"/>
              </a:lnSpc>
              <a:spcBef>
                <a:spcPct val="0"/>
              </a:spcBef>
            </a:pPr>
            <a:r>
              <a:rPr lang="en-US" sz="1854">
                <a:solidFill>
                  <a:srgbClr val="F8F8F8"/>
                </a:solidFill>
                <a:latin typeface="Montserrat"/>
              </a:rPr>
              <a:t>+ Resistive Touchpad</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8F8F8"/>
        </a:solidFill>
      </p:bgPr>
    </p:bg>
    <p:spTree>
      <p:nvGrpSpPr>
        <p:cNvPr id="1" name=""/>
        <p:cNvGrpSpPr/>
        <p:nvPr/>
      </p:nvGrpSpPr>
      <p:grpSpPr>
        <a:xfrm>
          <a:off x="0" y="0"/>
          <a:ext cx="0" cy="0"/>
          <a:chOff x="0" y="0"/>
          <a:chExt cx="0" cy="0"/>
        </a:xfrm>
      </p:grpSpPr>
      <p:grpSp>
        <p:nvGrpSpPr>
          <p:cNvPr name="Group 2" id="2"/>
          <p:cNvGrpSpPr/>
          <p:nvPr/>
        </p:nvGrpSpPr>
        <p:grpSpPr>
          <a:xfrm rot="0">
            <a:off x="-289060" y="8030141"/>
            <a:ext cx="19151870" cy="9114142"/>
            <a:chOff x="0" y="0"/>
            <a:chExt cx="25535827" cy="12152189"/>
          </a:xfrm>
        </p:grpSpPr>
        <p:sp>
          <p:nvSpPr>
            <p:cNvPr name="Freeform 3" id="3"/>
            <p:cNvSpPr/>
            <p:nvPr/>
          </p:nvSpPr>
          <p:spPr>
            <a:xfrm flipH="false" flipV="false" rot="0">
              <a:off x="0" y="383530"/>
              <a:ext cx="14103200" cy="11385128"/>
            </a:xfrm>
            <a:custGeom>
              <a:avLst/>
              <a:gdLst/>
              <a:ahLst/>
              <a:cxnLst/>
              <a:rect r="r" b="b" t="t" l="l"/>
              <a:pathLst>
                <a:path h="11385128" w="14103200">
                  <a:moveTo>
                    <a:pt x="0" y="0"/>
                  </a:moveTo>
                  <a:lnTo>
                    <a:pt x="14103200" y="0"/>
                  </a:lnTo>
                  <a:lnTo>
                    <a:pt x="14103200" y="11385129"/>
                  </a:lnTo>
                  <a:lnTo>
                    <a:pt x="0" y="113851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14774539" y="0"/>
              <a:ext cx="10761288" cy="12152189"/>
            </a:xfrm>
            <a:custGeom>
              <a:avLst/>
              <a:gdLst/>
              <a:ahLst/>
              <a:cxnLst/>
              <a:rect r="r" b="b" t="t" l="l"/>
              <a:pathLst>
                <a:path h="12152189" w="10761288">
                  <a:moveTo>
                    <a:pt x="0" y="0"/>
                  </a:moveTo>
                  <a:lnTo>
                    <a:pt x="10761288" y="0"/>
                  </a:lnTo>
                  <a:lnTo>
                    <a:pt x="10761288" y="12152189"/>
                  </a:lnTo>
                  <a:lnTo>
                    <a:pt x="0" y="12152189"/>
                  </a:lnTo>
                  <a:lnTo>
                    <a:pt x="0" y="0"/>
                  </a:lnTo>
                  <a:close/>
                </a:path>
              </a:pathLst>
            </a:custGeom>
            <a:blipFill>
              <a:blip r:embed="rId4">
                <a:extLst>
                  <a:ext uri="{96DAC541-7B7A-43D3-8B79-37D633B846F1}">
                    <asvg:svgBlip xmlns:asvg="http://schemas.microsoft.com/office/drawing/2016/SVG/main" r:embed="rId5"/>
                  </a:ext>
                </a:extLst>
              </a:blip>
              <a:stretch>
                <a:fillRect l="-39884" t="0" r="0" b="0"/>
              </a:stretch>
            </a:blipFill>
          </p:spPr>
        </p:sp>
      </p:grpSp>
      <p:graphicFrame>
        <p:nvGraphicFramePr>
          <p:cNvPr name="Table 5" id="5"/>
          <p:cNvGraphicFramePr>
            <a:graphicFrameLocks noGrp="true"/>
          </p:cNvGraphicFramePr>
          <p:nvPr/>
        </p:nvGraphicFramePr>
        <p:xfrm>
          <a:off x="2040997" y="3105958"/>
          <a:ext cx="12455887" cy="3973927"/>
        </p:xfrm>
        <a:graphic>
          <a:graphicData uri="http://schemas.openxmlformats.org/drawingml/2006/table">
            <a:tbl>
              <a:tblPr/>
              <a:tblGrid>
                <a:gridCol w="4422081"/>
                <a:gridCol w="1118323"/>
                <a:gridCol w="5433810"/>
                <a:gridCol w="1481673"/>
              </a:tblGrid>
              <a:tr h="705212">
                <a:tc>
                  <a:txBody>
                    <a:bodyPr anchor="t" rtlCol="false"/>
                    <a:lstStyle/>
                    <a:p>
                      <a:pPr algn="ctr">
                        <a:lnSpc>
                          <a:spcPts val="2946"/>
                        </a:lnSpc>
                        <a:defRPr/>
                      </a:pPr>
                      <a:r>
                        <a:rPr lang="en-US" sz="2104">
                          <a:solidFill>
                            <a:srgbClr val="F8F8F8"/>
                          </a:solidFill>
                          <a:latin typeface="Be Vietnam Ultra-Bold"/>
                        </a:rPr>
                        <a:t>Part</a:t>
                      </a:r>
                      <a:endParaRPr lang="en-US" sz="1100"/>
                    </a:p>
                  </a:txBody>
                  <a:tcPr marL="167031" marR="167031" marT="167031" marB="167031" anchor="ctr">
                    <a:lnL cmpd="sng" algn="ctr" cap="flat" w="7323">
                      <a:solidFill>
                        <a:srgbClr val="01003B"/>
                      </a:solidFill>
                      <a:prstDash val="solid"/>
                      <a:round/>
                      <a:headEnd type="none" w="med" len="med"/>
                      <a:tailEnd type="none" w="med" len="med"/>
                    </a:lnL>
                    <a:lnR cmpd="sng" algn="ctr" cap="flat" w="0">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01003B"/>
                    </a:solidFill>
                  </a:tcPr>
                </a:tc>
                <a:tc>
                  <a:txBody>
                    <a:bodyPr anchor="t" rtlCol="false"/>
                    <a:lstStyle/>
                    <a:p>
                      <a:pPr algn="ctr">
                        <a:lnSpc>
                          <a:spcPts val="2946"/>
                        </a:lnSpc>
                        <a:defRPr/>
                      </a:pPr>
                      <a:r>
                        <a:rPr lang="en-US" sz="2104">
                          <a:solidFill>
                            <a:srgbClr val="F8F8F8"/>
                          </a:solidFill>
                          <a:latin typeface="Be Vietnam Ultra-Bold"/>
                        </a:rPr>
                        <a:t>Value</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0">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01003B"/>
                    </a:solidFill>
                  </a:tcPr>
                </a:tc>
                <a:tc>
                  <a:txBody>
                    <a:bodyPr anchor="t" rtlCol="false"/>
                    <a:lstStyle/>
                    <a:p>
                      <a:pPr algn="ctr">
                        <a:lnSpc>
                          <a:spcPts val="2946"/>
                        </a:lnSpc>
                        <a:defRPr/>
                      </a:pPr>
                      <a:r>
                        <a:rPr lang="en-US" sz="2104">
                          <a:solidFill>
                            <a:srgbClr val="F8F8F8"/>
                          </a:solidFill>
                          <a:latin typeface="Be Vietnam Ultra-Bold"/>
                        </a:rPr>
                        <a:t>Link</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01003B"/>
                    </a:solidFill>
                  </a:tcPr>
                </a:tc>
                <a:tc>
                  <a:txBody>
                    <a:bodyPr anchor="t" rtlCol="false"/>
                    <a:lstStyle/>
                    <a:p>
                      <a:pPr algn="ctr">
                        <a:lnSpc>
                          <a:spcPts val="2946"/>
                        </a:lnSpc>
                        <a:defRPr/>
                      </a:pPr>
                      <a:r>
                        <a:rPr lang="en-US" sz="2104">
                          <a:solidFill>
                            <a:srgbClr val="F8F8F8"/>
                          </a:solidFill>
                          <a:latin typeface="Be Vietnam Ultra-Bold"/>
                        </a:rPr>
                        <a:t>Buy?</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01003B"/>
                    </a:solidFill>
                  </a:tcPr>
                </a:tc>
              </a:tr>
              <a:tr h="640876">
                <a:tc>
                  <a:txBody>
                    <a:bodyPr anchor="t" rtlCol="false"/>
                    <a:lstStyle/>
                    <a:p>
                      <a:pPr algn="ctr">
                        <a:lnSpc>
                          <a:spcPts val="2332"/>
                        </a:lnSpc>
                        <a:defRPr/>
                      </a:pPr>
                      <a:r>
                        <a:rPr lang="en-US" sz="1665">
                          <a:solidFill>
                            <a:srgbClr val="01003B"/>
                          </a:solidFill>
                          <a:latin typeface="IBM Plex Sans"/>
                        </a:rPr>
                        <a:t>PocketBeagle</a:t>
                      </a:r>
                      <a:endParaRPr lang="en-US" sz="1100"/>
                    </a:p>
                  </a:txBody>
                  <a:tcPr marL="167031" marR="167031" marT="167031" marB="167031" anchor="ctr">
                    <a:lnL cmpd="sng" algn="ctr" cap="flat" w="7323">
                      <a:solidFill>
                        <a:srgbClr val="01003B"/>
                      </a:solidFill>
                      <a:prstDash val="solid"/>
                      <a:round/>
                      <a:headEnd type="none" w="med" len="med"/>
                      <a:tailEnd type="none" w="med" len="med"/>
                    </a:lnL>
                    <a:lnR cmpd="sng" algn="ctr" cap="flat" w="0">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r>
                        <a:rPr lang="en-US" sz="1665">
                          <a:solidFill>
                            <a:srgbClr val="01003B"/>
                          </a:solidFill>
                          <a:latin typeface="IBM Plex Sans"/>
                        </a:rPr>
                        <a:t>-</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0">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r>
                        <a:rPr lang="en-US" sz="1665">
                          <a:solidFill>
                            <a:srgbClr val="01003B"/>
                          </a:solidFill>
                          <a:latin typeface="IBM Plex Sans"/>
                        </a:rPr>
                        <a:t>-</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r>
              <a:tr h="640876">
                <a:tc>
                  <a:txBody>
                    <a:bodyPr anchor="t" rtlCol="false"/>
                    <a:lstStyle/>
                    <a:p>
                      <a:pPr algn="ctr">
                        <a:lnSpc>
                          <a:spcPts val="2332"/>
                        </a:lnSpc>
                        <a:defRPr/>
                      </a:pPr>
                      <a:r>
                        <a:rPr lang="en-US" sz="1665">
                          <a:solidFill>
                            <a:srgbClr val="01003B"/>
                          </a:solidFill>
                          <a:latin typeface="IBM Plex Sans"/>
                        </a:rPr>
                        <a:t>2.8" TFT LCD - ILI9341 (Parts List)</a:t>
                      </a:r>
                      <a:endParaRPr lang="en-US" sz="1100"/>
                    </a:p>
                  </a:txBody>
                  <a:tcPr marL="167031" marR="167031" marT="167031" marB="167031" anchor="ctr">
                    <a:lnL cmpd="sng" algn="ctr" cap="flat" w="7323">
                      <a:solidFill>
                        <a:srgbClr val="01003B"/>
                      </a:solidFill>
                      <a:prstDash val="solid"/>
                      <a:round/>
                      <a:headEnd type="none" w="med" len="med"/>
                      <a:tailEnd type="none" w="med" len="med"/>
                    </a:lnL>
                    <a:lnR cmpd="sng" algn="ctr" cap="flat" w="0">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r>
                        <a:rPr lang="en-US" sz="1665">
                          <a:solidFill>
                            <a:srgbClr val="01003B"/>
                          </a:solidFill>
                          <a:latin typeface="IBM Plex Sans"/>
                        </a:rPr>
                        <a:t>$29.95</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0">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r>
                        <a:rPr lang="en-US" sz="1665" u="sng">
                          <a:solidFill>
                            <a:srgbClr val="01003B"/>
                          </a:solidFill>
                          <a:latin typeface="IBM Plex Sans"/>
                          <a:hlinkClick r:id="rId6" tooltip="https://www.adafruit.com/product/1770"/>
                        </a:rPr>
                        <a:t>https://www.adafruit.com/product/1770</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r>
              <a:tr h="640876">
                <a:tc>
                  <a:txBody>
                    <a:bodyPr anchor="t" rtlCol="false"/>
                    <a:lstStyle/>
                    <a:p>
                      <a:pPr algn="ctr">
                        <a:lnSpc>
                          <a:spcPts val="2332"/>
                        </a:lnSpc>
                        <a:defRPr/>
                      </a:pPr>
                      <a:r>
                        <a:rPr lang="en-US" sz="1665">
                          <a:solidFill>
                            <a:srgbClr val="01003B"/>
                          </a:solidFill>
                          <a:latin typeface="IBM Plex Sans"/>
                        </a:rPr>
                        <a:t>USB 2.0 Microphone (Parts List)</a:t>
                      </a:r>
                      <a:endParaRPr lang="en-US" sz="1100"/>
                    </a:p>
                  </a:txBody>
                  <a:tcPr marL="167031" marR="167031" marT="167031" marB="167031" anchor="ctr">
                    <a:lnL cmpd="sng" algn="ctr" cap="flat" w="7323">
                      <a:solidFill>
                        <a:srgbClr val="01003B"/>
                      </a:solidFill>
                      <a:prstDash val="solid"/>
                      <a:round/>
                      <a:headEnd type="none" w="med" len="med"/>
                      <a:tailEnd type="none" w="med" len="med"/>
                    </a:lnL>
                    <a:lnR cmpd="sng" algn="ctr" cap="flat" w="0">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r>
                        <a:rPr lang="en-US" sz="1665">
                          <a:solidFill>
                            <a:srgbClr val="01003B"/>
                          </a:solidFill>
                          <a:latin typeface="IBM Plex Sans"/>
                        </a:rPr>
                        <a:t>$7.99</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0">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r>
                        <a:rPr lang="en-US" sz="1665" u="sng">
                          <a:solidFill>
                            <a:srgbClr val="01003B"/>
                          </a:solidFill>
                          <a:latin typeface="IBM Plex Sans"/>
                          <a:hlinkClick r:id="rId7" tooltip="https://www.amazon.com/gp/product/B01MQ2AA0X"/>
                        </a:rPr>
                        <a:t>https://www.amazon.com/gp/product/B01MQ2AA0X</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r>
              <a:tr h="640876">
                <a:tc>
                  <a:txBody>
                    <a:bodyPr anchor="t" rtlCol="false"/>
                    <a:lstStyle/>
                    <a:p>
                      <a:pPr algn="ctr">
                        <a:lnSpc>
                          <a:spcPts val="2332"/>
                        </a:lnSpc>
                        <a:defRPr/>
                      </a:pPr>
                      <a:r>
                        <a:rPr lang="en-US" sz="1665">
                          <a:solidFill>
                            <a:srgbClr val="01003B"/>
                          </a:solidFill>
                          <a:latin typeface="IBM Plex Sans"/>
                        </a:rPr>
                        <a:t>Resistive Touch Controller (Parts List)</a:t>
                      </a:r>
                      <a:endParaRPr lang="en-US" sz="1100"/>
                    </a:p>
                  </a:txBody>
                  <a:tcPr marL="167031" marR="167031" marT="167031" marB="167031" anchor="ctr">
                    <a:lnL cmpd="sng" algn="ctr" cap="flat" w="7323">
                      <a:solidFill>
                        <a:srgbClr val="01003B"/>
                      </a:solidFill>
                      <a:prstDash val="solid"/>
                      <a:round/>
                      <a:headEnd type="none" w="med" len="med"/>
                      <a:tailEnd type="none" w="med" len="med"/>
                    </a:lnL>
                    <a:lnR cmpd="sng" algn="ctr" cap="flat" w="0">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r>
                        <a:rPr lang="en-US" sz="1665">
                          <a:solidFill>
                            <a:srgbClr val="01003B"/>
                          </a:solidFill>
                          <a:latin typeface="IBM Plex Sans"/>
                        </a:rPr>
                        <a:t>$4.95</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0">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r>
                        <a:rPr lang="en-US" sz="1665" u="sng">
                          <a:solidFill>
                            <a:srgbClr val="01003B"/>
                          </a:solidFill>
                          <a:latin typeface="IBM Plex Sans"/>
                        </a:rPr>
                        <a:t>https://www.adafruit.com/product/5423 </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r>
              <a:tr h="705212">
                <a:tc>
                  <a:txBody>
                    <a:bodyPr anchor="t" rtlCol="false"/>
                    <a:lstStyle/>
                    <a:p>
                      <a:pPr algn="ctr">
                        <a:lnSpc>
                          <a:spcPts val="2946"/>
                        </a:lnSpc>
                        <a:defRPr/>
                      </a:pPr>
                      <a:r>
                        <a:rPr lang="en-US" sz="2104">
                          <a:solidFill>
                            <a:srgbClr val="2667FF"/>
                          </a:solidFill>
                          <a:latin typeface="IBM Plex Sans Bold"/>
                        </a:rPr>
                        <a:t>TOTAL</a:t>
                      </a:r>
                      <a:endParaRPr lang="en-US" sz="1100"/>
                    </a:p>
                  </a:txBody>
                  <a:tcPr marL="167031" marR="167031" marT="167031" marB="167031" anchor="ctr">
                    <a:lnL cmpd="sng" algn="ctr" cap="flat" w="7323">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endParaRPr lang="en-US" sz="1100"/>
                    </a:p>
                  </a:txBody>
                  <a:tcPr marL="167031" marR="167031" marT="167031" marB="167031" anchor="ctr">
                    <a:lnL cmpd="sng" algn="ctr" cap="flat" w="7323">
                      <a:solidFill>
                        <a:srgbClr val="01003B"/>
                      </a:solidFill>
                      <a:prstDash val="solid"/>
                      <a:round/>
                      <a:headEnd type="none" w="med" len="med"/>
                      <a:tailEnd type="none" w="med" len="med"/>
                    </a:lnL>
                    <a:lnR cmpd="sng" algn="ctr" cap="flat" w="0">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r>
                        <a:rPr lang="en-US" sz="1665">
                          <a:solidFill>
                            <a:srgbClr val="01003B"/>
                          </a:solidFill>
                          <a:latin typeface="IBM Plex Sans"/>
                        </a:rPr>
                        <a:t>$42.89</a:t>
                      </a: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c>
                  <a:txBody>
                    <a:bodyPr anchor="t" rtlCol="false"/>
                    <a:lstStyle/>
                    <a:p>
                      <a:pPr algn="ctr">
                        <a:lnSpc>
                          <a:spcPts val="2332"/>
                        </a:lnSpc>
                        <a:defRPr/>
                      </a:pPr>
                      <a:endParaRPr lang="en-US" sz="1100"/>
                    </a:p>
                  </a:txBody>
                  <a:tcPr marL="167031" marR="167031" marT="167031" marB="167031" anchor="ctr">
                    <a:lnL cmpd="sng" algn="ctr" cap="flat" w="0">
                      <a:solidFill>
                        <a:srgbClr val="01003B"/>
                      </a:solidFill>
                      <a:prstDash val="solid"/>
                      <a:round/>
                      <a:headEnd type="none" w="med" len="med"/>
                      <a:tailEnd type="none" w="med" len="med"/>
                    </a:lnL>
                    <a:lnR cmpd="sng" algn="ctr" cap="flat" w="7323">
                      <a:solidFill>
                        <a:srgbClr val="01003B"/>
                      </a:solidFill>
                      <a:prstDash val="solid"/>
                      <a:round/>
                      <a:headEnd type="none" w="med" len="med"/>
                      <a:tailEnd type="none" w="med" len="med"/>
                    </a:lnR>
                    <a:lnT cmpd="sng" algn="ctr" cap="flat" w="7323">
                      <a:solidFill>
                        <a:srgbClr val="01003B"/>
                      </a:solidFill>
                      <a:prstDash val="solid"/>
                      <a:round/>
                      <a:headEnd type="none" w="med" len="med"/>
                      <a:tailEnd type="none" w="med" len="med"/>
                    </a:lnT>
                    <a:lnB cmpd="sng" algn="ctr" cap="flat" w="7323">
                      <a:solidFill>
                        <a:srgbClr val="01003B"/>
                      </a:solidFill>
                      <a:prstDash val="solid"/>
                      <a:round/>
                      <a:headEnd type="none" w="med" len="med"/>
                      <a:tailEnd type="none" w="med" len="med"/>
                    </a:lnB>
                    <a:solidFill>
                      <a:srgbClr val="F8F8F8"/>
                    </a:solidFill>
                  </a:tcPr>
                </a:tc>
              </a:tr>
            </a:tbl>
          </a:graphicData>
        </a:graphic>
      </p:graphicFrame>
      <p:sp>
        <p:nvSpPr>
          <p:cNvPr name="Freeform 6" id="6"/>
          <p:cNvSpPr/>
          <p:nvPr/>
        </p:nvSpPr>
        <p:spPr>
          <a:xfrm flipH="false" flipV="false" rot="0">
            <a:off x="15178718" y="4797969"/>
            <a:ext cx="388493" cy="392913"/>
          </a:xfrm>
          <a:custGeom>
            <a:avLst/>
            <a:gdLst/>
            <a:ahLst/>
            <a:cxnLst/>
            <a:rect r="r" b="b" t="t" l="l"/>
            <a:pathLst>
              <a:path h="392913" w="388493">
                <a:moveTo>
                  <a:pt x="0" y="0"/>
                </a:moveTo>
                <a:lnTo>
                  <a:pt x="388493" y="0"/>
                </a:lnTo>
                <a:lnTo>
                  <a:pt x="388493" y="392914"/>
                </a:lnTo>
                <a:lnTo>
                  <a:pt x="0" y="39291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7" id="7"/>
          <p:cNvSpPr/>
          <p:nvPr/>
        </p:nvSpPr>
        <p:spPr>
          <a:xfrm flipH="false" flipV="false" rot="0">
            <a:off x="15187069" y="5554802"/>
            <a:ext cx="388493" cy="392913"/>
          </a:xfrm>
          <a:custGeom>
            <a:avLst/>
            <a:gdLst/>
            <a:ahLst/>
            <a:cxnLst/>
            <a:rect r="r" b="b" t="t" l="l"/>
            <a:pathLst>
              <a:path h="392913" w="388493">
                <a:moveTo>
                  <a:pt x="0" y="0"/>
                </a:moveTo>
                <a:lnTo>
                  <a:pt x="388493" y="0"/>
                </a:lnTo>
                <a:lnTo>
                  <a:pt x="388493" y="392913"/>
                </a:lnTo>
                <a:lnTo>
                  <a:pt x="0" y="39291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8" id="8"/>
          <p:cNvSpPr txBox="true"/>
          <p:nvPr/>
        </p:nvSpPr>
        <p:spPr>
          <a:xfrm rot="0">
            <a:off x="1028700" y="1019175"/>
            <a:ext cx="9827201" cy="1076325"/>
          </a:xfrm>
          <a:prstGeom prst="rect">
            <a:avLst/>
          </a:prstGeom>
        </p:spPr>
        <p:txBody>
          <a:bodyPr anchor="t" rtlCol="false" tIns="0" lIns="0" bIns="0" rIns="0">
            <a:spAutoFit/>
          </a:bodyPr>
          <a:lstStyle/>
          <a:p>
            <a:pPr>
              <a:lnSpc>
                <a:spcPts val="8400"/>
              </a:lnSpc>
            </a:pPr>
            <a:r>
              <a:rPr lang="en-US" sz="7000">
                <a:solidFill>
                  <a:srgbClr val="01003B"/>
                </a:solidFill>
                <a:latin typeface="Be Vietnam Ultra-Bold"/>
              </a:rPr>
              <a:t>Components/</a:t>
            </a:r>
            <a:r>
              <a:rPr lang="en-US" sz="7000">
                <a:solidFill>
                  <a:srgbClr val="01003B"/>
                </a:solidFill>
                <a:latin typeface="Be Vietnam Ultra-Bold"/>
              </a:rPr>
              <a:t>Budget</a:t>
            </a:r>
          </a:p>
        </p:txBody>
      </p:sp>
      <p:sp>
        <p:nvSpPr>
          <p:cNvPr name="Freeform 9" id="9"/>
          <p:cNvSpPr/>
          <p:nvPr/>
        </p:nvSpPr>
        <p:spPr>
          <a:xfrm flipH="false" flipV="false" rot="0">
            <a:off x="15212124" y="6273426"/>
            <a:ext cx="388493" cy="392913"/>
          </a:xfrm>
          <a:custGeom>
            <a:avLst/>
            <a:gdLst/>
            <a:ahLst/>
            <a:cxnLst/>
            <a:rect r="r" b="b" t="t" l="l"/>
            <a:pathLst>
              <a:path h="392913" w="388493">
                <a:moveTo>
                  <a:pt x="0" y="0"/>
                </a:moveTo>
                <a:lnTo>
                  <a:pt x="388493" y="0"/>
                </a:lnTo>
                <a:lnTo>
                  <a:pt x="388493" y="392913"/>
                </a:lnTo>
                <a:lnTo>
                  <a:pt x="0" y="39291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DAFvku38_f8</dc:identifier>
  <dcterms:modified xsi:type="dcterms:W3CDTF">2011-08-01T06:04:30Z</dcterms:modified>
  <cp:revision>1</cp:revision>
  <dc:title>mandewalkar_ENGI301_project_01_update_proposal</dc:title>
</cp:coreProperties>
</file>

<file path=docProps/thumbnail.jpeg>
</file>